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60" r:id="rId3"/>
    <p:sldId id="261" r:id="rId4"/>
    <p:sldId id="299" r:id="rId5"/>
    <p:sldId id="309" r:id="rId6"/>
    <p:sldId id="262" r:id="rId7"/>
    <p:sldId id="265" r:id="rId8"/>
    <p:sldId id="266" r:id="rId9"/>
    <p:sldId id="306" r:id="rId10"/>
    <p:sldId id="263" r:id="rId11"/>
    <p:sldId id="264" r:id="rId12"/>
    <p:sldId id="273" r:id="rId13"/>
    <p:sldId id="272" r:id="rId14"/>
    <p:sldId id="311" r:id="rId15"/>
    <p:sldId id="274" r:id="rId16"/>
    <p:sldId id="275" r:id="rId17"/>
    <p:sldId id="276" r:id="rId18"/>
    <p:sldId id="307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312" r:id="rId32"/>
    <p:sldId id="313" r:id="rId33"/>
    <p:sldId id="314" r:id="rId34"/>
    <p:sldId id="315" r:id="rId35"/>
    <p:sldId id="289" r:id="rId36"/>
    <p:sldId id="290" r:id="rId37"/>
    <p:sldId id="302" r:id="rId38"/>
    <p:sldId id="310" r:id="rId39"/>
    <p:sldId id="291" r:id="rId40"/>
    <p:sldId id="293" r:id="rId41"/>
    <p:sldId id="295" r:id="rId42"/>
    <p:sldId id="297" r:id="rId43"/>
    <p:sldId id="298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0A68A-1EB5-4902-97C7-9D1B9C856388}" type="datetimeFigureOut">
              <a:rPr lang="tr-TR" smtClean="0"/>
              <a:t>02.03.2020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8B831-B757-4EF5-8FD3-399E2BA81E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87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8B831-B757-4EF5-8FD3-399E2BA81E26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53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02.03.2020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01622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2020       YKS    SÜRECİ</a:t>
            </a:r>
            <a:b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8064896" cy="3528392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YÜKSEKÖĞRETİM KURUMLARI SINAVI 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TEMEL YETERLİLİK TESTİ(TYT)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ALAN YETERLİLİK TESTİ(AYT)</a:t>
            </a:r>
          </a:p>
          <a:p>
            <a:endParaRPr lang="tr-TR" b="1" dirty="0" smtClean="0">
              <a:solidFill>
                <a:srgbClr val="C00000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BİLGİLENDİRMESİ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sz="2600" b="1" dirty="0" smtClean="0">
                <a:solidFill>
                  <a:schemeClr val="accent2">
                    <a:lumMod val="75000"/>
                  </a:schemeClr>
                </a:solidFill>
              </a:rPr>
              <a:t>Galip Öztürk M.T.AL. Rehberlik Servisi 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tarafından hazırlanmıştır.</a:t>
            </a:r>
            <a:endParaRPr lang="tr-T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TYT UYGULANIŞI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20 HAZİRAN 2020’DA CUMARTESİ GÜNÜ UYGULANACAKTIR</a:t>
            </a:r>
          </a:p>
          <a:p>
            <a:endParaRPr lang="tr-TR" sz="2400" b="1" dirty="0"/>
          </a:p>
          <a:p>
            <a:r>
              <a:rPr lang="tr-TR" sz="2400" b="1" dirty="0" smtClean="0"/>
              <a:t>TEK SORU KİTAPÇIĞI DAĞITILACAKTIR.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SINAV SÜRESİ 120 SORU İÇİN 135 DAKİKADIR.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TYT BAŞLAMA SAATİ DUYURULACAKTIR. </a:t>
            </a:r>
          </a:p>
          <a:p>
            <a:endParaRPr lang="tr-TR" sz="2400" b="1" dirty="0"/>
          </a:p>
          <a:p>
            <a:r>
              <a:rPr lang="tr-TR" sz="2400" b="1" dirty="0" smtClean="0"/>
              <a:t>AÇIK UÇLU SORU SORULMAYACAK VE 4 YANLIŞ BİR DOĞRUYU GÖTÜRECEKTİR.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03426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TYT SORU DAĞILIMLARI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7283152" cy="398904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122" name="Picture 2" descr="C:\Users\Senay\Desktop\2018 üniversiteye giriş sunumları\2018 ty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13268"/>
            <a:ext cx="7776864" cy="598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3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ADAYLARA TAVSİYEMİZ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tr-TR" sz="3000" dirty="0" smtClean="0"/>
              <a:t>TYT sınavında adayların daha iyi hazırlanabilmesi için kaliteli ve edebi değeri olan kitapları okuması,</a:t>
            </a:r>
          </a:p>
          <a:p>
            <a:endParaRPr lang="tr-TR" sz="3000" dirty="0" smtClean="0"/>
          </a:p>
          <a:p>
            <a:r>
              <a:rPr lang="tr-TR" sz="3000" dirty="0" smtClean="0"/>
              <a:t>Matematik içinde analitik düşünme, problem çözme, soyut düşünebilme gibi yeteneklerini geliştirecek egzersizler yapmaları yerinde olur.</a:t>
            </a:r>
          </a:p>
          <a:p>
            <a:endParaRPr lang="tr-TR" sz="30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48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116013"/>
            <a:ext cx="89249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6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r>
              <a:rPr lang="tr-TR" sz="3400" b="1" dirty="0" smtClean="0">
                <a:solidFill>
                  <a:srgbClr val="0070C0"/>
                </a:solidFill>
              </a:rPr>
              <a:t>TYT’de ders başına her bir netin yaklaşık değeri</a:t>
            </a:r>
            <a:endParaRPr lang="tr-TR" sz="34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873234"/>
              </p:ext>
            </p:extLst>
          </p:nvPr>
        </p:nvGraphicFramePr>
        <p:xfrm>
          <a:off x="539552" y="1556794"/>
          <a:ext cx="7992888" cy="48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1378877"/>
                <a:gridCol w="1445523"/>
                <a:gridCol w="1870675"/>
                <a:gridCol w="1785645"/>
              </a:tblGrid>
              <a:tr h="13157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2600" u="none" strike="noStrike" dirty="0">
                          <a:effectLst/>
                        </a:rPr>
                        <a:t>Der Adı </a:t>
                      </a:r>
                      <a:endParaRPr lang="tr-T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effectLst/>
                        </a:rPr>
                        <a:t>TYT Soru Sayısı</a:t>
                      </a:r>
                      <a:endParaRPr lang="tr-T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effectLst/>
                        </a:rPr>
                        <a:t>1 Net Değeri</a:t>
                      </a:r>
                      <a:endParaRPr lang="tr-TR" sz="2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effectLst/>
                        </a:rPr>
                        <a:t>Toplam Puan Katkısı</a:t>
                      </a:r>
                      <a:endParaRPr lang="tr-TR" sz="2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effectLst/>
                        </a:rPr>
                        <a:t>TYT Test Ağırlıkları</a:t>
                      </a:r>
                      <a:endParaRPr lang="tr-TR" sz="2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771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Türkçe Testi 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3,3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132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% 33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771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Matematik Testi 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3,3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132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% 33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771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Sosyal Bil. Testi 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3,4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68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% 17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771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Fen Bil. Testi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3,4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68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% 17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234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TYT SONUÇLARI NERELERDE KULLANILICAK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C00000"/>
                </a:solidFill>
              </a:rPr>
              <a:t>TYT’DE </a:t>
            </a:r>
            <a:r>
              <a:rPr lang="tr-TR" sz="2400" b="1" dirty="0">
                <a:solidFill>
                  <a:srgbClr val="C00000"/>
                </a:solidFill>
              </a:rPr>
              <a:t>150 HAM PUANIN ÜSTÜ: </a:t>
            </a:r>
          </a:p>
          <a:p>
            <a:pPr marL="0" indent="0">
              <a:buNone/>
            </a:pPr>
            <a:endParaRPr lang="tr-TR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2600" dirty="0"/>
              <a:t> </a:t>
            </a:r>
            <a:r>
              <a:rPr lang="tr-TR" sz="2600" dirty="0" smtClean="0"/>
              <a:t>   * Önlisans programların (Örgün Açıköğretim)  tercihinde,</a:t>
            </a:r>
          </a:p>
          <a:p>
            <a:pPr marL="0" indent="0">
              <a:buNone/>
            </a:pPr>
            <a:endParaRPr lang="tr-TR" sz="2600" dirty="0" smtClean="0"/>
          </a:p>
          <a:p>
            <a:pPr marL="0" indent="0">
              <a:buNone/>
            </a:pPr>
            <a:r>
              <a:rPr lang="tr-TR" sz="2600" dirty="0"/>
              <a:t> </a:t>
            </a:r>
            <a:r>
              <a:rPr lang="tr-TR" sz="2600" dirty="0" smtClean="0"/>
              <a:t>  * Özel yetenek sınavlarına ön başvuruda, </a:t>
            </a:r>
          </a:p>
          <a:p>
            <a:pPr marL="0" indent="0">
              <a:buNone/>
            </a:pPr>
            <a:endParaRPr lang="tr-TR" sz="2600" dirty="0" smtClean="0"/>
          </a:p>
          <a:p>
            <a:pPr marL="0" indent="0">
              <a:buNone/>
            </a:pPr>
            <a:r>
              <a:rPr lang="tr-TR" sz="2600" dirty="0"/>
              <a:t> </a:t>
            </a:r>
            <a:r>
              <a:rPr lang="tr-TR" sz="2600" dirty="0" smtClean="0"/>
              <a:t>  * İkinci aşama Alan Yeterlilik Sınavında puan hesaplanma  hakkı verir.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1800" b="1" dirty="0" smtClean="0">
                <a:solidFill>
                  <a:srgbClr val="FF0000"/>
                </a:solidFill>
              </a:rPr>
              <a:t>Not: İkinci aşamaya giriş barajı olan, İlk aşamada  180 puan alma şartı 150 puana indirilmiştir. 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80586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TYT PUANI İLE ASKER ve POLİS MESLEK YÜKSEKOKULU ÖN BAŞVURULARI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tr-TR" sz="2600" dirty="0" smtClean="0"/>
              <a:t>Astsubay </a:t>
            </a:r>
            <a:r>
              <a:rPr lang="tr-TR" sz="2600" dirty="0"/>
              <a:t>Meslek </a:t>
            </a:r>
            <a:r>
              <a:rPr lang="tr-TR" sz="2600" dirty="0" smtClean="0"/>
              <a:t>Yüksekokulu ön  başvurusunda kullanılacaktır. Ön başvuru için kaç ham puan gerektiği başvuru sürecinde açıklanacaktır. </a:t>
            </a:r>
          </a:p>
          <a:p>
            <a:pPr>
              <a:buFont typeface="Arial" charset="0"/>
              <a:buChar char="•"/>
            </a:pPr>
            <a:endParaRPr lang="tr-TR" sz="2400" dirty="0"/>
          </a:p>
          <a:p>
            <a:r>
              <a:rPr lang="tr-TR" sz="2600" dirty="0"/>
              <a:t> </a:t>
            </a:r>
            <a:r>
              <a:rPr lang="tr-TR" sz="2600" dirty="0" smtClean="0"/>
              <a:t>Polis </a:t>
            </a:r>
            <a:r>
              <a:rPr lang="tr-TR" sz="2600" dirty="0"/>
              <a:t>Meslek </a:t>
            </a:r>
            <a:r>
              <a:rPr lang="tr-TR" sz="2600" dirty="0" smtClean="0"/>
              <a:t>Yüksekokulu ön </a:t>
            </a:r>
            <a:r>
              <a:rPr lang="tr-TR" sz="2600" dirty="0"/>
              <a:t>başvurusunda </a:t>
            </a:r>
            <a:r>
              <a:rPr lang="tr-TR" sz="2600" dirty="0" smtClean="0"/>
              <a:t>kullanılacaktır. Bu okulun başvurusunda muhtemelen </a:t>
            </a:r>
            <a:r>
              <a:rPr lang="tr-TR" sz="2600" dirty="0"/>
              <a:t>250-280 </a:t>
            </a:r>
            <a:r>
              <a:rPr lang="tr-TR" sz="2600" dirty="0" smtClean="0"/>
              <a:t>aralığında bir ham puan istenecektir.                    (2018 başvurusunda 260 TYT puanı istenmiştir)</a:t>
            </a:r>
            <a:endParaRPr lang="tr-TR" sz="26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56643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ÖNEMLİ</a:t>
            </a:r>
            <a:r>
              <a:rPr lang="tr-TR" sz="3200" dirty="0" smtClean="0"/>
              <a:t> </a:t>
            </a:r>
            <a:r>
              <a:rPr lang="tr-TR" sz="3200" b="1" dirty="0" smtClean="0"/>
              <a:t>DEĞİŞİKLİK</a:t>
            </a:r>
            <a:r>
              <a:rPr lang="tr-TR" dirty="0" smtClean="0"/>
              <a:t>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endParaRPr lang="tr-TR" sz="2400" b="1" dirty="0" smtClean="0">
              <a:solidFill>
                <a:srgbClr val="C00000"/>
              </a:solidFill>
            </a:endParaRPr>
          </a:p>
          <a:p>
            <a:r>
              <a:rPr lang="tr-TR" sz="2400" b="1" dirty="0" smtClean="0">
                <a:solidFill>
                  <a:srgbClr val="C00000"/>
                </a:solidFill>
              </a:rPr>
              <a:t>KESİNLİKLE TYT (İLK AŞAMA) PUANI İLE 4 YILLIK YÜKSEKOKULLARA YANİ LİSANS PROGRAMLARINA ÖĞRENCİ ALIMI YAPILMAYACAKTIR.</a:t>
            </a:r>
          </a:p>
          <a:p>
            <a:endParaRPr lang="tr-TR" sz="2400" b="1" dirty="0" smtClean="0">
              <a:solidFill>
                <a:srgbClr val="C00000"/>
              </a:solidFill>
            </a:endParaRPr>
          </a:p>
          <a:p>
            <a:r>
              <a:rPr lang="tr-TR" sz="2400" b="1" dirty="0" smtClean="0">
                <a:solidFill>
                  <a:srgbClr val="C00000"/>
                </a:solidFill>
              </a:rPr>
              <a:t>YÜKSEKOKUL (4 YILLIK)  KAZANMA HEDEFİ OLAN ADAYLARIN İKİNCİ AŞAMA AYT’YE GİRMELERİ VE BU YÜKSEKOKULLAR İÇİN GEREKLİ OLAN PUANLARI ALMALARI GEREKMEKTEDİR.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9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512168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YKS’DE İKİNCİ AŞAMA SINAVI: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4000" b="1" dirty="0" smtClean="0">
                <a:solidFill>
                  <a:schemeClr val="accent2">
                    <a:lumMod val="50000"/>
                  </a:schemeClr>
                </a:solidFill>
              </a:rPr>
              <a:t>ALAN YETERLİLİK TESTİ</a:t>
            </a:r>
          </a:p>
          <a:p>
            <a:pPr marL="0" indent="0" algn="ctr">
              <a:buNone/>
            </a:pPr>
            <a:r>
              <a:rPr lang="tr-TR" sz="6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6000" b="1" dirty="0" smtClean="0">
                <a:solidFill>
                  <a:schemeClr val="accent2">
                    <a:lumMod val="50000"/>
                  </a:schemeClr>
                </a:solidFill>
              </a:rPr>
              <a:t>(AYT)</a:t>
            </a:r>
            <a:endParaRPr lang="tr-TR" sz="6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tr-T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05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İKİNCİ AŞAMA AYT’YE GİRİŞ</a:t>
            </a:r>
            <a:endParaRPr lang="tr-TR" sz="32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1800" dirty="0" smtClean="0"/>
              <a:t>   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ADAY TYT PUANINI BİLMEDEN AYT’YE GİRECEKTİR. </a:t>
            </a:r>
            <a:r>
              <a:rPr lang="tr-TR" sz="2400" b="1" dirty="0" smtClean="0">
                <a:solidFill>
                  <a:srgbClr val="FF0000"/>
                </a:solidFill>
              </a:rPr>
              <a:t>(Not: Aday TYT’den 150 puanı geçememiş ise </a:t>
            </a:r>
            <a:r>
              <a:rPr lang="tr-TR" sz="2400" b="1" dirty="0" err="1" smtClean="0">
                <a:solidFill>
                  <a:srgbClr val="FF0000"/>
                </a:solidFill>
              </a:rPr>
              <a:t>AYT’ye</a:t>
            </a:r>
            <a:r>
              <a:rPr lang="tr-TR" sz="2400" b="1" dirty="0" smtClean="0">
                <a:solidFill>
                  <a:srgbClr val="FF0000"/>
                </a:solidFill>
              </a:rPr>
              <a:t> girmiş olsa bile AYT puanı hesaplanmayacaktır.) 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61312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YKS SINAVLARI: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  </a:t>
            </a:r>
            <a:endParaRPr lang="tr-TR" sz="2400" dirty="0" smtClean="0"/>
          </a:p>
          <a:p>
            <a:r>
              <a:rPr lang="tr-TR" sz="3600" dirty="0" smtClean="0"/>
              <a:t>BİRİNCİ AŞAMA: </a:t>
            </a:r>
            <a:r>
              <a:rPr lang="tr-TR" sz="3600" b="1" dirty="0" smtClean="0">
                <a:solidFill>
                  <a:srgbClr val="C00000"/>
                </a:solidFill>
              </a:rPr>
              <a:t>TEMEL YETENEK TESTİ </a:t>
            </a:r>
            <a:r>
              <a:rPr lang="tr-TR" sz="3600" b="1" dirty="0" smtClean="0">
                <a:solidFill>
                  <a:srgbClr val="0070C0"/>
                </a:solidFill>
              </a:rPr>
              <a:t>(TYT)</a:t>
            </a:r>
          </a:p>
          <a:p>
            <a:endParaRPr lang="tr-TR" sz="3600" dirty="0"/>
          </a:p>
          <a:p>
            <a:r>
              <a:rPr lang="tr-TR" sz="3600" dirty="0" smtClean="0"/>
              <a:t>İKİNCİ AŞAMA: </a:t>
            </a:r>
            <a:r>
              <a:rPr lang="tr-TR" sz="3600" b="1" dirty="0" smtClean="0">
                <a:solidFill>
                  <a:srgbClr val="C00000"/>
                </a:solidFill>
              </a:rPr>
              <a:t>ALAN YETERLİKİK TESTİ </a:t>
            </a:r>
            <a:r>
              <a:rPr lang="tr-TR" sz="3600" b="1" dirty="0" smtClean="0">
                <a:solidFill>
                  <a:srgbClr val="002060"/>
                </a:solidFill>
              </a:rPr>
              <a:t>(AYT)    </a:t>
            </a:r>
          </a:p>
          <a:p>
            <a:pPr marL="0" indent="0">
              <a:buNone/>
            </a:pPr>
            <a:r>
              <a:rPr lang="tr-TR" sz="3600" b="1" dirty="0" smtClean="0">
                <a:solidFill>
                  <a:srgbClr val="002060"/>
                </a:solidFill>
              </a:rPr>
              <a:t>                              ve DİL TESTİ</a:t>
            </a:r>
          </a:p>
          <a:p>
            <a:pPr marL="0" indent="0">
              <a:buNone/>
            </a:pPr>
            <a:endParaRPr lang="tr-TR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AYT ANLATIMI (ALAN YETERLİLİK TESTİ</a:t>
            </a:r>
            <a:r>
              <a:rPr lang="tr-TR" sz="3200" b="1" dirty="0" smtClean="0">
                <a:solidFill>
                  <a:srgbClr val="C00000"/>
                </a:solidFill>
              </a:rPr>
              <a:t>)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53650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YKS başvurusu 06 Şubat 2020-03 Mart 2020 tarihlerinde ÖSYS (TYT ve AYT  aynı anda yapılacaktır)</a:t>
            </a:r>
          </a:p>
          <a:p>
            <a:r>
              <a:rPr lang="tr-TR" sz="2400" dirty="0" smtClean="0"/>
              <a:t>TYT’de 150 ve üstü ham puan alan adaylar 2. aşama sınavında (AYT) puan hesaplama hakkına sahip olacaklardır. </a:t>
            </a:r>
          </a:p>
          <a:p>
            <a:r>
              <a:rPr lang="tr-TR" sz="2400" dirty="0" smtClean="0"/>
              <a:t>TYT’de 150 puanı geçmiş ve AYT netleri ile aday AYT puan türlerinin her hangi birinde 180 ham puanı geçerse AYT barajını geçmiş olacaktır ve bu adayların yerleştirme puanları hesaplanacaktır.</a:t>
            </a:r>
          </a:p>
          <a:p>
            <a:r>
              <a:rPr lang="tr-TR" sz="2400" dirty="0" smtClean="0"/>
              <a:t>Aday 180 puanı geçtiği AYT puan türünden tercih yapabilir.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16347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228998"/>
          </a:xfrm>
        </p:spPr>
        <p:txBody>
          <a:bodyPr>
            <a:normAutofit/>
          </a:bodyPr>
          <a:lstStyle/>
          <a:p>
            <a:r>
              <a:rPr lang="tr-TR" sz="2800" dirty="0" smtClean="0"/>
              <a:t>AYT DERS KAPSAMLARI ve SORU SAYILARI </a:t>
            </a:r>
            <a:endParaRPr lang="tr-TR" sz="2800" dirty="0"/>
          </a:p>
        </p:txBody>
      </p:sp>
      <p:pic>
        <p:nvPicPr>
          <p:cNvPr id="2050" name="Picture 2" descr="C:\Users\Senay\Desktop\örnek çalışma\fotolar\EDEBİTAY SOSYAL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9" y="1700808"/>
            <a:ext cx="915573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64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Tarih-1 ve Coğrafya-1 Kapsamı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Coğrafya-1:  coğrafya öğretim programında belirtilen </a:t>
            </a:r>
            <a:r>
              <a:rPr lang="tr-TR" sz="2800" b="1" dirty="0">
                <a:solidFill>
                  <a:srgbClr val="C00000"/>
                </a:solidFill>
              </a:rPr>
              <a:t>9. ve 10. sınıf </a:t>
            </a:r>
            <a:r>
              <a:rPr lang="tr-TR" sz="2800" b="1" dirty="0" smtClean="0">
                <a:solidFill>
                  <a:srgbClr val="C00000"/>
                </a:solidFill>
              </a:rPr>
              <a:t>kazanımlarından oluşmaktadır</a:t>
            </a:r>
          </a:p>
          <a:p>
            <a:endParaRPr lang="tr-TR" sz="2800" b="1" dirty="0" smtClean="0">
              <a:solidFill>
                <a:srgbClr val="C00000"/>
              </a:solidFill>
            </a:endParaRPr>
          </a:p>
          <a:p>
            <a:r>
              <a:rPr lang="tr-TR" sz="2800" b="1" dirty="0" smtClean="0">
                <a:solidFill>
                  <a:srgbClr val="C00000"/>
                </a:solidFill>
              </a:rPr>
              <a:t>Tarih-1: Tarih dersinin 9 ve 10. sınıf tarih ve İnkılap Tarihi kazanımlarından oluşmaktadır. </a:t>
            </a:r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55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17400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Sosyal Bilimler-2 Sınavı: </a:t>
            </a:r>
            <a:endParaRPr lang="tr-T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2996953"/>
            <a:ext cx="5976664" cy="187220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Senay\Desktop\örnek çalışma\fotolar\SOSY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9" y="1916832"/>
            <a:ext cx="8576543" cy="36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18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Sosyal Bilimler-2 Ders Kapsamları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tr-TR" sz="2400" dirty="0" smtClean="0"/>
              <a:t>Felsefe Grubu: Felsefe, Sosyoloji, Psikoloji ve Mantık Derslerinin tüm lise müfredatını kapsamaktadır.</a:t>
            </a:r>
          </a:p>
          <a:p>
            <a:r>
              <a:rPr lang="tr-TR" sz="2400" dirty="0" smtClean="0"/>
              <a:t>Tarih-2 Coğrafya-2 derslerinin konu kapsamı; yukarıda belirtilen bu derslerin ortak konuları dışında kalan diğer tüm lise müfredatını kapsar. </a:t>
            </a:r>
          </a:p>
          <a:p>
            <a:r>
              <a:rPr lang="tr-TR" sz="2400" b="1" dirty="0" smtClean="0">
                <a:solidFill>
                  <a:srgbClr val="C00000"/>
                </a:solidFill>
              </a:rPr>
              <a:t>Din dersinden muaf olan adaylar, ilave felsefe grubu sorularını yanıtlayacaktır.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30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074242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Fen Bilimleri Sınavı: 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Bu derslerin tüm lise müfredatını kapsar. </a:t>
            </a:r>
            <a:endParaRPr lang="tr-TR" sz="20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Senay\Desktop\örnek çalışma\fotolar\fen bilimler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3" y="2708920"/>
            <a:ext cx="839421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0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3730426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Matematik Sınavı</a:t>
            </a:r>
            <a:r>
              <a:rPr lang="tr-TR" sz="3600" dirty="0" smtClean="0"/>
              <a:t>:  </a:t>
            </a:r>
            <a:br>
              <a:rPr lang="tr-TR" sz="3600" dirty="0" smtClean="0"/>
            </a:br>
            <a:r>
              <a:rPr lang="tr-TR" sz="3600" dirty="0" smtClean="0"/>
              <a:t> Tüm Lise Matematik ve Geometri konularını kapsamaktadır. </a:t>
            </a:r>
            <a:br>
              <a:rPr lang="tr-TR" sz="3600" dirty="0" smtClean="0"/>
            </a:br>
            <a:r>
              <a:rPr lang="tr-TR" sz="2400" b="1" dirty="0" smtClean="0">
                <a:solidFill>
                  <a:srgbClr val="C00000"/>
                </a:solidFill>
              </a:rPr>
              <a:t/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Yaklaşık 30 mat 10 geometri sorusu sorulacaktır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005064"/>
            <a:ext cx="8496944" cy="2520280"/>
          </a:xfrm>
        </p:spPr>
        <p:txBody>
          <a:bodyPr>
            <a:normAutofit/>
          </a:bodyPr>
          <a:lstStyle/>
          <a:p>
            <a:r>
              <a:rPr lang="tr-TR" dirty="0" smtClean="0"/>
              <a:t>Matematik Soru Sayısı Toplam 40 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31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Dil Sınavı: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İng</a:t>
            </a:r>
            <a:r>
              <a:rPr lang="tr-TR" sz="2800" dirty="0"/>
              <a:t>.</a:t>
            </a:r>
            <a:r>
              <a:rPr lang="tr-TR" sz="2800" dirty="0" smtClean="0"/>
              <a:t> Alm. </a:t>
            </a:r>
            <a:r>
              <a:rPr lang="tr-TR" sz="2800" dirty="0" err="1" smtClean="0"/>
              <a:t>Frnsz</a:t>
            </a:r>
            <a:r>
              <a:rPr lang="tr-TR" sz="2800" dirty="0" smtClean="0"/>
              <a:t>. Rusça ve Arapça Dillerinden yapılır.</a:t>
            </a:r>
          </a:p>
          <a:p>
            <a:r>
              <a:rPr lang="tr-TR" sz="2800" dirty="0" smtClean="0"/>
              <a:t>Aday bu </a:t>
            </a:r>
            <a:r>
              <a:rPr lang="tr-TR" sz="2800" dirty="0"/>
              <a:t>5</a:t>
            </a:r>
            <a:r>
              <a:rPr lang="tr-TR" sz="2800" dirty="0" smtClean="0"/>
              <a:t> dilden birini seçerek Dil sınavına girer. </a:t>
            </a:r>
          </a:p>
          <a:p>
            <a:r>
              <a:rPr lang="tr-TR" sz="2800" dirty="0" smtClean="0"/>
              <a:t>80 soru sorulacaktır. </a:t>
            </a:r>
          </a:p>
          <a:p>
            <a:r>
              <a:rPr lang="tr-TR" sz="2800" dirty="0" smtClean="0"/>
              <a:t>O dilin tüm lise müfredatını kapsamaktadır. </a:t>
            </a:r>
          </a:p>
          <a:p>
            <a:r>
              <a:rPr lang="tr-TR" sz="2800" dirty="0" smtClean="0"/>
              <a:t>Beş farklı dilden yapılacak sınavda tek puanlama ve sıra olacaktır.</a:t>
            </a:r>
          </a:p>
          <a:p>
            <a:r>
              <a:rPr lang="tr-TR" sz="2800" dirty="0" smtClean="0"/>
              <a:t>120 dakika sınav süresi olacaktır.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17138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AYT UYGULANIŞI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968552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/>
              <a:t>AYT’de adaya tek kitapçık verilecektir. Aday kendi tercih önceliğine göre istediği testten başlayarak, istediği kadar test yanıtlayabilir.</a:t>
            </a:r>
          </a:p>
          <a:p>
            <a:r>
              <a:rPr lang="tr-TR" sz="2800" dirty="0" smtClean="0"/>
              <a:t>AYT’de açık uçlu soru sorulmayacaktır ve 4 yanlış bir doğruyu götürecektir.</a:t>
            </a:r>
          </a:p>
          <a:p>
            <a:r>
              <a:rPr lang="tr-TR" sz="2800" dirty="0" smtClean="0"/>
              <a:t>Bu durumda adayın zamanı iyi kullanması açısından 2 veya 3 teste girmesi tavsiye olunur. </a:t>
            </a:r>
          </a:p>
          <a:p>
            <a:r>
              <a:rPr lang="tr-TR" sz="2800" dirty="0"/>
              <a:t>İ</a:t>
            </a:r>
            <a:r>
              <a:rPr lang="tr-TR" sz="2800" dirty="0" smtClean="0"/>
              <a:t>kinci aşama sınavına </a:t>
            </a:r>
            <a:r>
              <a:rPr lang="tr-TR" sz="2800" dirty="0"/>
              <a:t>4 testten birden </a:t>
            </a:r>
            <a:r>
              <a:rPr lang="tr-TR" sz="2800" dirty="0" smtClean="0"/>
              <a:t>girilmesi zaman baskısı oluşturacaktır. </a:t>
            </a:r>
          </a:p>
          <a:p>
            <a:r>
              <a:rPr lang="tr-TR" sz="2800" dirty="0" smtClean="0"/>
              <a:t>4 teste birden hazırlanmanın hiç gereği yoktur, lütfen kazanmak istediğiniz programı önceden seçiniz.</a:t>
            </a:r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5378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ALAN YETERLİKİK TESTİ SÜRELERİ </a:t>
            </a:r>
            <a:endParaRPr lang="tr-TR" sz="3600" dirty="0"/>
          </a:p>
        </p:txBody>
      </p:sp>
      <p:pic>
        <p:nvPicPr>
          <p:cNvPr id="5122" name="Picture 2" descr="C:\Users\Senay\Desktop\örnek çalışma\fotolar\SINAV SÜRESİ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" y="1333142"/>
            <a:ext cx="9009665" cy="414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6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2020 YKS BAŞVURUSU ve SÜRECİ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600" dirty="0" smtClean="0"/>
          </a:p>
          <a:p>
            <a:pPr marL="0" indent="0">
              <a:buNone/>
            </a:pPr>
            <a:endParaRPr lang="tr-TR" sz="28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647638"/>
              </p:ext>
            </p:extLst>
          </p:nvPr>
        </p:nvGraphicFramePr>
        <p:xfrm>
          <a:off x="457200" y="2816501"/>
          <a:ext cx="8229600" cy="209336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45212"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dirty="0">
                          <a:effectLst/>
                        </a:rPr>
                        <a:t>Sınavın Adı</a:t>
                      </a:r>
                    </a:p>
                  </a:txBody>
                  <a:tcPr marL="61645" marR="61645" marT="61645" marB="616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E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>
                          <a:effectLst/>
                        </a:rPr>
                        <a:t>Sınav Tarihi</a:t>
                      </a:r>
                    </a:p>
                  </a:txBody>
                  <a:tcPr marL="61645" marR="61645" marT="61645" marB="616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dirty="0">
                          <a:effectLst/>
                        </a:rPr>
                        <a:t>Başvuru Tarihleri</a:t>
                      </a:r>
                    </a:p>
                  </a:txBody>
                  <a:tcPr marL="61645" marR="61645" marT="61645" marB="616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>
                          <a:effectLst/>
                        </a:rPr>
                        <a:t>Sonuç Açıklama Tarihi</a:t>
                      </a:r>
                    </a:p>
                  </a:txBody>
                  <a:tcPr marL="61645" marR="61645" marT="61645" marB="616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EDE"/>
                    </a:solidFill>
                  </a:tcPr>
                </a:tc>
              </a:tr>
              <a:tr h="567133">
                <a:tc>
                  <a:txBody>
                    <a:bodyPr/>
                    <a:lstStyle/>
                    <a:p>
                      <a:pPr fontAlgn="t"/>
                      <a:r>
                        <a:rPr lang="tr-TR" sz="1500">
                          <a:effectLst/>
                        </a:rPr>
                        <a:t>Yükseköğretim Kurumları Sınavı 1. Oturum (TYT)</a:t>
                      </a:r>
                    </a:p>
                  </a:txBody>
                  <a:tcPr marL="61645" marR="61645" marT="61645" marB="616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dirty="0" smtClean="0">
                          <a:effectLst/>
                        </a:rPr>
                        <a:t>20.06.2020</a:t>
                      </a:r>
                      <a:endParaRPr lang="tr-TR" sz="1500" dirty="0">
                        <a:effectLst/>
                      </a:endParaRPr>
                    </a:p>
                  </a:txBody>
                  <a:tcPr marL="61645" marR="61645" marT="61645" marB="616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tr-TR" sz="1500" dirty="0">
                          <a:effectLst/>
                        </a:rPr>
                        <a:t/>
                      </a:r>
                      <a:br>
                        <a:rPr lang="tr-TR" sz="1500" dirty="0">
                          <a:effectLst/>
                        </a:rPr>
                      </a:br>
                      <a:r>
                        <a:rPr lang="tr-TR" sz="1500" dirty="0" smtClean="0">
                          <a:effectLst/>
                        </a:rPr>
                        <a:t>06.02.2020</a:t>
                      </a:r>
                      <a:r>
                        <a:rPr lang="tr-TR" sz="1500" dirty="0">
                          <a:effectLst/>
                        </a:rPr>
                        <a:t> </a:t>
                      </a:r>
                      <a:br>
                        <a:rPr lang="tr-TR" sz="1500" dirty="0">
                          <a:effectLst/>
                        </a:rPr>
                      </a:br>
                      <a:r>
                        <a:rPr lang="tr-TR" sz="1500" dirty="0" smtClean="0">
                          <a:effectLst/>
                        </a:rPr>
                        <a:t>03.03.2020</a:t>
                      </a:r>
                      <a:endParaRPr lang="tr-TR" sz="1500" dirty="0">
                        <a:effectLst/>
                      </a:endParaRPr>
                    </a:p>
                  </a:txBody>
                  <a:tcPr marL="61645" marR="61645" marT="61645" marB="616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tr-TR" sz="1500" dirty="0">
                          <a:effectLst/>
                        </a:rPr>
                        <a:t/>
                      </a:r>
                      <a:br>
                        <a:rPr lang="tr-TR" sz="1500" dirty="0">
                          <a:effectLst/>
                        </a:rPr>
                      </a:br>
                      <a:r>
                        <a:rPr lang="tr-TR" sz="1500" dirty="0">
                          <a:effectLst/>
                        </a:rPr>
                        <a:t/>
                      </a:r>
                      <a:br>
                        <a:rPr lang="tr-TR" sz="1500" dirty="0">
                          <a:effectLst/>
                        </a:rPr>
                      </a:br>
                      <a:r>
                        <a:rPr lang="tr-TR" sz="1500" dirty="0" smtClean="0">
                          <a:effectLst/>
                        </a:rPr>
                        <a:t>23.07.2020</a:t>
                      </a:r>
                      <a:endParaRPr lang="tr-TR" sz="1500" dirty="0">
                        <a:effectLst/>
                      </a:endParaRPr>
                    </a:p>
                  </a:txBody>
                  <a:tcPr marL="61645" marR="61645" marT="61645" marB="616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133">
                <a:tc>
                  <a:txBody>
                    <a:bodyPr/>
                    <a:lstStyle/>
                    <a:p>
                      <a:pPr fontAlgn="t"/>
                      <a:r>
                        <a:rPr lang="tr-TR" sz="1500">
                          <a:effectLst/>
                        </a:rPr>
                        <a:t>Yükseköğretim Kurumları Sınavı 2. Oturum (AYT)</a:t>
                      </a:r>
                    </a:p>
                  </a:txBody>
                  <a:tcPr marL="61645" marR="61645" marT="61645" marB="616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dirty="0" smtClean="0">
                          <a:effectLst/>
                        </a:rPr>
                        <a:t>21.06.2020-</a:t>
                      </a:r>
                      <a:r>
                        <a:rPr lang="tr-TR" sz="1500" baseline="0" dirty="0" smtClean="0">
                          <a:effectLst/>
                        </a:rPr>
                        <a:t> Ö</a:t>
                      </a:r>
                      <a:r>
                        <a:rPr lang="tr-TR" sz="1500" dirty="0" smtClean="0">
                          <a:effectLst/>
                        </a:rPr>
                        <a:t>ğleden</a:t>
                      </a:r>
                      <a:r>
                        <a:rPr lang="tr-TR" sz="1500" baseline="0" dirty="0" smtClean="0">
                          <a:effectLst/>
                        </a:rPr>
                        <a:t> Önce</a:t>
                      </a:r>
                      <a:endParaRPr lang="tr-TR" sz="1500" dirty="0">
                        <a:effectLst/>
                      </a:endParaRPr>
                    </a:p>
                  </a:txBody>
                  <a:tcPr marL="61645" marR="61645" marT="61645" marB="616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67133">
                <a:tc>
                  <a:txBody>
                    <a:bodyPr/>
                    <a:lstStyle/>
                    <a:p>
                      <a:pPr fontAlgn="t"/>
                      <a:r>
                        <a:rPr lang="tr-TR" sz="1500" dirty="0">
                          <a:effectLst/>
                        </a:rPr>
                        <a:t>Yükseköğretim Kurumları Sınavı 3. Oturum (YDT)</a:t>
                      </a:r>
                    </a:p>
                  </a:txBody>
                  <a:tcPr marL="61645" marR="61645" marT="61645" marB="616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dirty="0" smtClean="0">
                          <a:effectLst/>
                        </a:rPr>
                        <a:t>21.06.2020-Öğleden</a:t>
                      </a:r>
                      <a:r>
                        <a:rPr lang="tr-TR" sz="1500" baseline="0" dirty="0" smtClean="0">
                          <a:effectLst/>
                        </a:rPr>
                        <a:t> Sonra</a:t>
                      </a:r>
                      <a:endParaRPr lang="tr-TR" sz="1500" dirty="0">
                        <a:effectLst/>
                      </a:endParaRPr>
                    </a:p>
                  </a:txBody>
                  <a:tcPr marL="61645" marR="61645" marT="61645" marB="616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596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640"/>
            <a:ext cx="9036496" cy="56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92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10800000" flipV="1">
            <a:off x="251520" y="188640"/>
            <a:ext cx="8568952" cy="499194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2020 AYT SAYISAL PUAN HESAPLAMASINDA NETLERİN YAKLAŞIK DEĞERLERİ</a:t>
            </a:r>
            <a:endParaRPr lang="tr-T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620688"/>
            <a:ext cx="8229600" cy="54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440" y="404665"/>
            <a:ext cx="8923920" cy="6120679"/>
          </a:xfrm>
          <a:prstGeom prst="rect">
            <a:avLst/>
          </a:prstGeom>
        </p:spPr>
      </p:pic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 rot="10800000" flipV="1">
            <a:off x="539749" y="115888"/>
            <a:ext cx="7210425" cy="288776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2020 AYT EŞİT AĞIRLIK PUAN HESAPLAMASINDA NETLERİN YAKLAŞIK DEĞERLERİ</a:t>
            </a:r>
            <a:endParaRPr lang="tr-T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08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4666"/>
            <a:ext cx="9144000" cy="6336702"/>
          </a:xfrm>
          <a:prstGeom prst="rect">
            <a:avLst/>
          </a:prstGeom>
        </p:spPr>
      </p:pic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 rot="10800000" flipV="1">
            <a:off x="323849" y="115888"/>
            <a:ext cx="7858125" cy="288776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2020 AYT SÖZEL AĞIRLIK PUAN HESAPLAMASINDA NETLERİN YAKLAŞIK DEĞERLERİ</a:t>
            </a:r>
            <a:endParaRPr lang="tr-T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30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512" y="471810"/>
            <a:ext cx="9180512" cy="6269558"/>
          </a:xfrm>
          <a:prstGeom prst="rect">
            <a:avLst/>
          </a:prstGeom>
        </p:spPr>
      </p:pic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 rot="10800000" flipV="1">
            <a:off x="611188" y="115888"/>
            <a:ext cx="7643812" cy="355600"/>
          </a:xfrm>
        </p:spPr>
        <p:txBody>
          <a:bodyPr>
            <a:noAutofit/>
          </a:bodyPr>
          <a:lstStyle/>
          <a:p>
            <a:r>
              <a:rPr lang="tr-T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2020 AYT -DİL PUAN HESAPLAMASINDA NETLERİN YAKLAŞIK DEĞERLERİ</a:t>
            </a:r>
            <a:endParaRPr lang="tr-TR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11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HATIRLATMALAR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tr-TR" sz="3000" dirty="0" smtClean="0"/>
              <a:t>TYT’de 150 ham  puanı geçemeyen adayın YKS puanı hesaplanmaz.</a:t>
            </a:r>
          </a:p>
          <a:p>
            <a:r>
              <a:rPr lang="tr-TR" sz="3000" dirty="0" smtClean="0"/>
              <a:t>TYT netleri YKS puanını hesaplamada kullanılır.</a:t>
            </a:r>
          </a:p>
          <a:p>
            <a:r>
              <a:rPr lang="tr-TR" sz="3000" dirty="0" smtClean="0"/>
              <a:t>AYT başarısı / başarısızlığı TYT puanını etkilemez. </a:t>
            </a:r>
            <a:endParaRPr lang="tr-TR" sz="3000" dirty="0"/>
          </a:p>
          <a:p>
            <a:r>
              <a:rPr lang="tr-TR" sz="3000" dirty="0" smtClean="0"/>
              <a:t>Aday AYT’de 180 ham puanı geçmese de, TYT ham puanında 150’yi geçtiği için, TYT puanı ile tercih yapabilir. </a:t>
            </a:r>
            <a:endParaRPr lang="tr-TR" sz="3000" dirty="0" smtClean="0"/>
          </a:p>
          <a:p>
            <a:r>
              <a:rPr lang="tr-TR" sz="3000" dirty="0" smtClean="0"/>
              <a:t>AYT ise TYT+AYT ve OBP bileşimi </a:t>
            </a:r>
            <a:r>
              <a:rPr lang="tr-TR" sz="3000" smtClean="0"/>
              <a:t>ile hesaplanmaktadır.</a:t>
            </a:r>
            <a:endParaRPr lang="tr-TR" sz="3000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2102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AYT puanları birbirinden bağımsız hesaplanır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>
            <a:normAutofit/>
          </a:bodyPr>
          <a:lstStyle/>
          <a:p>
            <a:r>
              <a:rPr lang="tr-TR" sz="3000" dirty="0" smtClean="0"/>
              <a:t>AYT </a:t>
            </a:r>
            <a:r>
              <a:rPr lang="tr-TR" sz="3000" dirty="0"/>
              <a:t>puanı hesaplanırken her alan için o alana kaynaklık eden iki </a:t>
            </a:r>
            <a:r>
              <a:rPr lang="tr-TR" sz="3000" dirty="0" smtClean="0"/>
              <a:t>AYT testi kullanılır. </a:t>
            </a:r>
          </a:p>
          <a:p>
            <a:r>
              <a:rPr lang="tr-TR" sz="3000" dirty="0" smtClean="0"/>
              <a:t>Örnek: AYT’de 3 teste giren adayın (MAT, FEN, Edebiyat Sos-1) sayısal puanı hesaplanırken Mat ve Fen testleri dikkate alınır, Edebiyat-sos-1 netleri Sayısal puanını etkilemez. </a:t>
            </a:r>
          </a:p>
          <a:p>
            <a:r>
              <a:rPr lang="tr-TR" sz="3000" dirty="0" smtClean="0"/>
              <a:t>Aynı şekilde bu adayın Eşit Ağırlık Puanı hesaplanırken de Mat ve Edebiyat Sos-1 netleri dikkate alınır, Fen netleri dikkate alınmaz. </a:t>
            </a:r>
            <a:endParaRPr lang="tr-TR" sz="3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7258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BAŞARI SINIRLAMASI ŞARTI: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Tıp                    :   </a:t>
            </a:r>
            <a:r>
              <a:rPr lang="tr-TR" dirty="0" smtClean="0"/>
              <a:t>50.000 (Sayısal puanda</a:t>
            </a:r>
            <a:r>
              <a:rPr lang="tr-TR" dirty="0" smtClean="0"/>
              <a:t>)</a:t>
            </a:r>
          </a:p>
          <a:p>
            <a:r>
              <a:rPr lang="tr-TR" dirty="0" smtClean="0"/>
              <a:t>Diş Fakültesi   :  80 000 </a:t>
            </a:r>
            <a:r>
              <a:rPr lang="tr-TR" dirty="0"/>
              <a:t>(Sayısal puanda</a:t>
            </a:r>
            <a:r>
              <a:rPr lang="tr-TR" dirty="0" smtClean="0"/>
              <a:t>)</a:t>
            </a:r>
          </a:p>
          <a:p>
            <a:r>
              <a:rPr lang="tr-TR" dirty="0" smtClean="0"/>
              <a:t>Eczacılık           : 100 </a:t>
            </a:r>
            <a:r>
              <a:rPr lang="tr-TR" dirty="0"/>
              <a:t>000 (Sayısal puanda)</a:t>
            </a:r>
          </a:p>
          <a:p>
            <a:r>
              <a:rPr lang="tr-TR" dirty="0" smtClean="0"/>
              <a:t>Hukuk               : 125.000 </a:t>
            </a:r>
            <a:r>
              <a:rPr lang="tr-TR" dirty="0" smtClean="0"/>
              <a:t>(EA Puanda)</a:t>
            </a:r>
          </a:p>
          <a:p>
            <a:r>
              <a:rPr lang="tr-TR" dirty="0" smtClean="0"/>
              <a:t>Mimarlık          : 250.000 </a:t>
            </a:r>
            <a:r>
              <a:rPr lang="tr-TR" dirty="0"/>
              <a:t>(Sayısal puanda</a:t>
            </a:r>
            <a:r>
              <a:rPr lang="tr-TR" dirty="0" smtClean="0"/>
              <a:t>)</a:t>
            </a:r>
          </a:p>
          <a:p>
            <a:r>
              <a:rPr lang="tr-TR" dirty="0" smtClean="0"/>
              <a:t>Öğretmenlikler: 300.000 (Say-EA-Söz-Dil Puanda)</a:t>
            </a:r>
          </a:p>
          <a:p>
            <a:r>
              <a:rPr lang="tr-TR" dirty="0"/>
              <a:t>Mühendislikler: </a:t>
            </a:r>
            <a:r>
              <a:rPr lang="tr-TR" dirty="0" smtClean="0"/>
              <a:t>300.000 </a:t>
            </a:r>
            <a:r>
              <a:rPr lang="tr-TR" dirty="0"/>
              <a:t>(Sayısal puanda</a:t>
            </a:r>
            <a:r>
              <a:rPr lang="tr-TR" dirty="0" smtClean="0"/>
              <a:t>)</a:t>
            </a:r>
            <a:endParaRPr lang="tr-TR" dirty="0"/>
          </a:p>
          <a:p>
            <a:pPr marL="0" indent="0">
              <a:buNone/>
            </a:pPr>
            <a:r>
              <a:rPr lang="tr-TR" sz="2600" dirty="0">
                <a:solidFill>
                  <a:srgbClr val="C00000"/>
                </a:solidFill>
              </a:rPr>
              <a:t> </a:t>
            </a:r>
            <a:r>
              <a:rPr lang="tr-TR" sz="2600" dirty="0" smtClean="0">
                <a:solidFill>
                  <a:srgbClr val="C00000"/>
                </a:solidFill>
              </a:rPr>
              <a:t>  (Su, Orman ve Ziraat mühendislikleri hariç)</a:t>
            </a:r>
          </a:p>
          <a:p>
            <a:pPr marL="0" indent="0">
              <a:buNone/>
            </a:pPr>
            <a:r>
              <a:rPr lang="tr-TR" sz="2800" b="1" dirty="0" smtClean="0"/>
              <a:t>Adayların bu programları tercih edebilmeleri için ilgili puan türlerinde, belirtilen başarı sırası içinde olması gerekmektedir. 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120393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MTOK Aynen devam edecektir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Meslek lisesi mezunlarının alanları ile ilgili 2 yıllık önlisans programları için aldıkları ek puan hakkı TYT’de devam etmektedir. 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30/03/2012 tarihinden önce meslek lisesi mezunu yada öğrencisi olan adayların ilgili lisans programları için aldıkları ek puan hakkı devam etmektedir. 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84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YKS ALANLARI VE PUAN TÜRLERİ: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600" b="1" dirty="0" smtClean="0">
                <a:solidFill>
                  <a:srgbClr val="C00000"/>
                </a:solidFill>
              </a:rPr>
              <a:t>TÜRKÇE SOSYAL </a:t>
            </a:r>
            <a:r>
              <a:rPr lang="tr-TR" sz="3600" b="1" dirty="0">
                <a:solidFill>
                  <a:srgbClr val="C00000"/>
                </a:solidFill>
              </a:rPr>
              <a:t>/</a:t>
            </a:r>
            <a:r>
              <a:rPr lang="tr-TR" sz="3600" b="1" dirty="0" smtClean="0">
                <a:solidFill>
                  <a:srgbClr val="C00000"/>
                </a:solidFill>
              </a:rPr>
              <a:t> SÖZEL ALAN: </a:t>
            </a:r>
          </a:p>
          <a:p>
            <a:pPr algn="ctr"/>
            <a:endParaRPr lang="tr-TR" sz="2400" dirty="0" smtClean="0"/>
          </a:p>
          <a:p>
            <a:pPr marL="0" indent="0" algn="ctr">
              <a:buNone/>
            </a:pPr>
            <a:endParaRPr lang="tr-TR" sz="2600" dirty="0" smtClean="0"/>
          </a:p>
          <a:p>
            <a:pPr marL="0" indent="0" algn="ctr">
              <a:buNone/>
            </a:pPr>
            <a:r>
              <a:rPr lang="tr-TR" sz="2600" dirty="0" smtClean="0"/>
              <a:t> SÖZEL (</a:t>
            </a:r>
            <a:r>
              <a:rPr lang="tr-TR" sz="2600" b="1" dirty="0" smtClean="0">
                <a:solidFill>
                  <a:srgbClr val="FF0000"/>
                </a:solidFill>
              </a:rPr>
              <a:t>SÖZ</a:t>
            </a:r>
            <a:r>
              <a:rPr lang="tr-TR" sz="2600" dirty="0" smtClean="0"/>
              <a:t>)</a:t>
            </a:r>
          </a:p>
          <a:p>
            <a:pPr marL="0" indent="0" algn="ctr">
              <a:buNone/>
            </a:pPr>
            <a:endParaRPr lang="tr-TR" sz="2600" dirty="0" smtClean="0"/>
          </a:p>
          <a:p>
            <a:pPr marL="0" indent="0" algn="ctr">
              <a:buNone/>
            </a:pPr>
            <a:r>
              <a:rPr lang="tr-TR" sz="2600" dirty="0" smtClean="0"/>
              <a:t>       AYT’DE GİRMESİ GEREKEN SINAVLAR   </a:t>
            </a:r>
          </a:p>
          <a:p>
            <a:pPr marL="0" indent="0" algn="ctr">
              <a:buNone/>
            </a:pPr>
            <a:endParaRPr lang="tr-TR" sz="2600" dirty="0" smtClean="0"/>
          </a:p>
          <a:p>
            <a:pPr marL="0" indent="0" algn="ctr">
              <a:buNone/>
            </a:pPr>
            <a:r>
              <a:rPr lang="tr-TR" sz="2600" b="1" dirty="0" smtClean="0"/>
              <a:t>YKS’DE EDEBİYAT - SOSYAL BİLİMLER 1 SINAVI 40 SORU</a:t>
            </a:r>
          </a:p>
          <a:p>
            <a:pPr marL="0" indent="0" algn="ctr">
              <a:buNone/>
            </a:pPr>
            <a:r>
              <a:rPr lang="tr-TR" sz="2600" b="1" dirty="0" smtClean="0"/>
              <a:t>  ve </a:t>
            </a:r>
          </a:p>
          <a:p>
            <a:pPr marL="0" indent="0" algn="ctr">
              <a:buNone/>
            </a:pPr>
            <a:r>
              <a:rPr lang="tr-TR" sz="2600" b="1" dirty="0" smtClean="0"/>
              <a:t>             SOSYAL BİLİMLER 2 SINAVI 40 SORU</a:t>
            </a:r>
            <a:endParaRPr lang="tr-TR" sz="2600" b="1" dirty="0"/>
          </a:p>
        </p:txBody>
      </p:sp>
    </p:spTree>
    <p:extLst>
      <p:ext uri="{BB962C8B-B14F-4D97-AF65-F5344CB8AC3E}">
        <p14:creationId xmlns:p14="http://schemas.microsoft.com/office/powerpoint/2010/main" val="366644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YKS BAŞVURUSU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başvuruda adaylar TYT ve </a:t>
            </a:r>
            <a:r>
              <a:rPr lang="tr-TR" dirty="0" smtClean="0"/>
              <a:t>AYT </a:t>
            </a:r>
            <a:r>
              <a:rPr lang="tr-TR" dirty="0"/>
              <a:t>başvurusunu yapacaklardır.</a:t>
            </a:r>
          </a:p>
          <a:p>
            <a:r>
              <a:rPr lang="tr-TR" dirty="0"/>
              <a:t>Dileyen adaylar sadece TYT’ye başvurup </a:t>
            </a:r>
            <a:r>
              <a:rPr lang="tr-TR" dirty="0" smtClean="0"/>
              <a:t>AYT’ye başvurmayabilir.</a:t>
            </a:r>
            <a:endParaRPr lang="tr-TR" dirty="0"/>
          </a:p>
          <a:p>
            <a:r>
              <a:rPr lang="tr-TR" dirty="0"/>
              <a:t>Bu başvuruyu yapmayan adaylar </a:t>
            </a:r>
            <a:r>
              <a:rPr lang="tr-TR" dirty="0" smtClean="0"/>
              <a:t>2020 </a:t>
            </a:r>
            <a:r>
              <a:rPr lang="tr-TR" dirty="0"/>
              <a:t>yılında üniversite  sınavı ve tercihlerinde herhangi bir işlem yapamaz</a:t>
            </a:r>
            <a:r>
              <a:rPr lang="tr-TR" dirty="0" smtClean="0"/>
              <a:t>. Ve hak iddia edemez.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5117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EŞİT AĞIRLIK / TÜRKÇE MATEMATİK ALAN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algn="ctr"/>
            <a:endParaRPr lang="tr-TR" sz="2800" dirty="0" smtClean="0"/>
          </a:p>
          <a:p>
            <a:pPr marL="0" indent="0" algn="ctr">
              <a:buNone/>
            </a:pPr>
            <a:r>
              <a:rPr lang="tr-TR" sz="2800" dirty="0" smtClean="0"/>
              <a:t> EŞİT AĞIRLIK  (</a:t>
            </a:r>
            <a:r>
              <a:rPr lang="tr-TR" sz="2800" b="1" dirty="0" smtClean="0">
                <a:solidFill>
                  <a:srgbClr val="FF0000"/>
                </a:solidFill>
              </a:rPr>
              <a:t>EA</a:t>
            </a:r>
            <a:r>
              <a:rPr lang="tr-TR" sz="2800" dirty="0" smtClean="0"/>
              <a:t>)</a:t>
            </a:r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dirty="0" smtClean="0"/>
              <a:t>   AYT’DE </a:t>
            </a:r>
            <a:r>
              <a:rPr lang="tr-TR" sz="2800" dirty="0"/>
              <a:t>GİRMESİ GEREKEN </a:t>
            </a:r>
            <a:r>
              <a:rPr lang="tr-TR" sz="2800" dirty="0" smtClean="0"/>
              <a:t>SINAVLAR</a:t>
            </a:r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b="1" dirty="0"/>
              <a:t>YKS’DE EDEBİYAT - SOSYAL BİLİMLER 1 SINAVI 40 SORU</a:t>
            </a:r>
          </a:p>
          <a:p>
            <a:pPr marL="0" indent="0" algn="ctr">
              <a:buNone/>
            </a:pPr>
            <a:r>
              <a:rPr lang="tr-TR" sz="2800" b="1" dirty="0"/>
              <a:t>  ve </a:t>
            </a:r>
          </a:p>
          <a:p>
            <a:pPr marL="0" indent="0" algn="ctr">
              <a:buNone/>
            </a:pPr>
            <a:r>
              <a:rPr lang="tr-TR" sz="2800" b="1" dirty="0" smtClean="0"/>
              <a:t>MATEMATİK SINAVI </a:t>
            </a:r>
            <a:r>
              <a:rPr lang="tr-TR" sz="2800" b="1" dirty="0"/>
              <a:t>40 SORU</a:t>
            </a:r>
          </a:p>
          <a:p>
            <a:pPr marL="0" indent="0" algn="ctr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31832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SAYISAL / MATEMATİK FEN ALAN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tr-TR" sz="2800" dirty="0"/>
          </a:p>
          <a:p>
            <a:pPr marL="0" indent="0" algn="ctr">
              <a:buNone/>
            </a:pPr>
            <a:r>
              <a:rPr lang="tr-TR" sz="2800" dirty="0"/>
              <a:t> </a:t>
            </a:r>
            <a:r>
              <a:rPr lang="tr-TR" sz="2800" dirty="0" smtClean="0"/>
              <a:t>SAYISAL(</a:t>
            </a:r>
            <a:r>
              <a:rPr lang="tr-TR" sz="2800" b="1" dirty="0" smtClean="0">
                <a:solidFill>
                  <a:srgbClr val="FF0000"/>
                </a:solidFill>
              </a:rPr>
              <a:t>SAY</a:t>
            </a:r>
            <a:r>
              <a:rPr lang="tr-TR" sz="2800" dirty="0" smtClean="0"/>
              <a:t>)</a:t>
            </a:r>
            <a:endParaRPr lang="tr-TR" sz="2800" dirty="0"/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dirty="0"/>
              <a:t>   </a:t>
            </a:r>
            <a:r>
              <a:rPr lang="tr-TR" sz="2800" dirty="0" smtClean="0"/>
              <a:t>AYT’DE </a:t>
            </a:r>
            <a:r>
              <a:rPr lang="tr-TR" sz="2800" dirty="0"/>
              <a:t>GİRMESİ GEREKEN SINAVLAR</a:t>
            </a:r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b="1" dirty="0" smtClean="0"/>
              <a:t>FEN BİLİMLERİ SINAVI 40 SORU</a:t>
            </a:r>
            <a:endParaRPr lang="tr-TR" sz="2800" b="1" dirty="0"/>
          </a:p>
          <a:p>
            <a:pPr marL="0" indent="0" algn="ctr">
              <a:buNone/>
            </a:pPr>
            <a:r>
              <a:rPr lang="tr-TR" sz="2800" b="1" dirty="0"/>
              <a:t>  ve </a:t>
            </a:r>
          </a:p>
          <a:p>
            <a:pPr marL="0" indent="0" algn="ctr">
              <a:buNone/>
            </a:pPr>
            <a:r>
              <a:rPr lang="tr-TR" sz="2800" b="1" dirty="0" smtClean="0"/>
              <a:t>MATEMATİK </a:t>
            </a:r>
            <a:r>
              <a:rPr lang="tr-TR" sz="2800" b="1" dirty="0"/>
              <a:t>SINAVI 40 </a:t>
            </a:r>
            <a:r>
              <a:rPr lang="tr-TR" sz="2800" b="1" dirty="0" smtClean="0"/>
              <a:t>SORU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56848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tr-TR" dirty="0" smtClean="0"/>
              <a:t>ADAYLARA TAVSİYEMİZ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tr-TR" sz="2800" dirty="0" smtClean="0"/>
              <a:t>Adaylar hedeflerini iyi belirleyip çalışmalarını ona göre netleştirmeli,</a:t>
            </a:r>
          </a:p>
          <a:p>
            <a:endParaRPr lang="tr-TR" sz="2800" dirty="0" smtClean="0"/>
          </a:p>
          <a:p>
            <a:r>
              <a:rPr lang="tr-TR" sz="2800" b="1" dirty="0" smtClean="0">
                <a:solidFill>
                  <a:srgbClr val="C00000"/>
                </a:solidFill>
              </a:rPr>
              <a:t>Adayların öncelikle YÖK, ÖSYM, MEB ve diğer resmi kurumların duyuru ve kılavuzlarını takip etmelerini öneririz. </a:t>
            </a:r>
            <a:endParaRPr lang="tr-T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50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tr-TR" dirty="0" smtClean="0"/>
              <a:t>TÜM ÜNİVERSİTE ADAYLARINA BAŞARILAR DİLERİZ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492896"/>
            <a:ext cx="8136904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400" b="1" dirty="0" smtClean="0">
                <a:solidFill>
                  <a:schemeClr val="accent2">
                    <a:lumMod val="50000"/>
                  </a:schemeClr>
                </a:solidFill>
              </a:rPr>
              <a:t>Galip Öztürk Mesleki ve Teknik Anadolu Lisesi Rehberlik Hizmetleri Yürütme Kurulu</a:t>
            </a:r>
          </a:p>
          <a:p>
            <a:pPr marL="0" indent="0" algn="ctr">
              <a:buNone/>
            </a:pPr>
            <a:r>
              <a:rPr lang="tr-TR" sz="3400" b="1" dirty="0" smtClean="0">
                <a:solidFill>
                  <a:srgbClr val="C00000"/>
                </a:solidFill>
              </a:rPr>
              <a:t>Güncelleme/Düzeltme: 02/03/2020</a:t>
            </a:r>
          </a:p>
          <a:p>
            <a:pPr marL="0" indent="0" algn="ctr">
              <a:buNone/>
            </a:pPr>
            <a:endParaRPr lang="tr-TR" sz="3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tr-TR" sz="3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tr-TR" sz="3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tr-TR" sz="1200" b="1" dirty="0" smtClean="0">
                <a:solidFill>
                  <a:srgbClr val="C00000"/>
                </a:solidFill>
              </a:rPr>
              <a:t>Önemli Not: İş bu çalışma rehberlik amacını taşımakta olup verilerde ortaya çıkabilecek hata, eksiklik vb. sorumluluk kabul edilmemektedir…</a:t>
            </a:r>
            <a:endParaRPr lang="tr-TR" sz="12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tr-TR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5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YKS BAŞVURU ÜCRETLERİ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endParaRPr lang="tr-TR" sz="3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tr-TR" sz="3800" b="1" dirty="0" smtClean="0">
                <a:solidFill>
                  <a:schemeClr val="accent2">
                    <a:lumMod val="50000"/>
                  </a:schemeClr>
                </a:solidFill>
              </a:rPr>
              <a:t>TYT, AYT ve DİL Testi Başvuru Ücretleri: Her oturum için 70,00(yetmiş) TL’dir.</a:t>
            </a:r>
            <a:endParaRPr lang="tr-TR" sz="3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8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656184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TYT NEDİR? (BİRİNCİ AŞAMA SINAVI)</a:t>
            </a:r>
            <a:br>
              <a:rPr lang="tr-TR" sz="3600" b="1" dirty="0" smtClean="0">
                <a:solidFill>
                  <a:srgbClr val="C00000"/>
                </a:solidFill>
              </a:rPr>
            </a:br>
            <a:r>
              <a:rPr lang="tr-TR" sz="3600" b="1" dirty="0" smtClean="0">
                <a:solidFill>
                  <a:srgbClr val="C00000"/>
                </a:solidFill>
              </a:rPr>
              <a:t>TEMEL YETENEK TESTİ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4353347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İlk aşama sınavı olup yükseköğretime geçiş yapmak isteyen tüm adayların girmesi gereken bir sınavdır. </a:t>
            </a:r>
          </a:p>
          <a:p>
            <a:r>
              <a:rPr lang="tr-TR" dirty="0"/>
              <a:t>Temel Yeterlilik, adayların sözel ve sayısal alanlarda sahip olmaları beklenen </a:t>
            </a:r>
            <a:r>
              <a:rPr lang="tr-TR" dirty="0" smtClean="0"/>
              <a:t>temel düzeyde bilgi</a:t>
            </a:r>
            <a:r>
              <a:rPr lang="tr-TR" dirty="0"/>
              <a:t>, </a:t>
            </a:r>
            <a:r>
              <a:rPr lang="tr-TR" dirty="0" smtClean="0"/>
              <a:t>beceri, </a:t>
            </a:r>
            <a:r>
              <a:rPr lang="tr-TR" dirty="0" err="1" smtClean="0"/>
              <a:t>hazırbulunuşluk</a:t>
            </a:r>
            <a:r>
              <a:rPr lang="tr-TR" dirty="0" smtClean="0"/>
              <a:t> </a:t>
            </a:r>
            <a:r>
              <a:rPr lang="tr-TR" dirty="0"/>
              <a:t>ve yetkinlikleri kapsar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905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 smtClean="0">
                <a:solidFill>
                  <a:srgbClr val="C00000"/>
                </a:solidFill>
              </a:rPr>
              <a:t>SÖZEL MANTIK (40 TÜRKÇE 20 SOSYAL)</a:t>
            </a:r>
            <a:endParaRPr lang="tr-TR" sz="38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Amaç Türkçe ve Sosyal soruları ile;</a:t>
            </a:r>
          </a:p>
          <a:p>
            <a:r>
              <a:rPr lang="tr-TR" dirty="0"/>
              <a:t>Türkçeyi doğru kullanma, okuduğunu anlama ve yorumlama, kelime hazinesi, temel cümle bilgisi ve imla kurallarını kullanma becerileri ölçülecektir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Adayın sosyal alanda ki beceri, kavrama muhakeme, akıl yürütme ve çıkarım noktalarında yeterliliğini ölçmektir. </a:t>
            </a:r>
          </a:p>
          <a:p>
            <a:r>
              <a:rPr lang="tr-TR" b="1" u="sng" dirty="0" smtClean="0">
                <a:solidFill>
                  <a:srgbClr val="0070C0"/>
                </a:solidFill>
              </a:rPr>
              <a:t>Adayın Sosyal Bilimler alanına olan yatkınlığını ve temel bilgi birikimini ölçmek için yapılacaktır. </a:t>
            </a:r>
            <a:endParaRPr lang="tr-T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4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994122"/>
          </a:xfrm>
        </p:spPr>
        <p:txBody>
          <a:bodyPr>
            <a:normAutofit/>
          </a:bodyPr>
          <a:lstStyle/>
          <a:p>
            <a:r>
              <a:rPr lang="tr-TR" sz="3800" b="1" dirty="0" smtClean="0">
                <a:solidFill>
                  <a:srgbClr val="C00000"/>
                </a:solidFill>
              </a:rPr>
              <a:t>SAYISAL MANTIK (40 MATEMATİK 20 FEN)</a:t>
            </a:r>
            <a:endParaRPr lang="tr-TR" sz="38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rmAutofit/>
          </a:bodyPr>
          <a:lstStyle/>
          <a:p>
            <a:r>
              <a:rPr lang="tr-TR" dirty="0" smtClean="0"/>
              <a:t>Amaç Matematik ve Fen Soruları ile;</a:t>
            </a:r>
          </a:p>
          <a:p>
            <a:r>
              <a:rPr lang="tr-TR" dirty="0"/>
              <a:t> </a:t>
            </a:r>
            <a:r>
              <a:rPr lang="tr-TR" dirty="0" smtClean="0"/>
              <a:t>Temel </a:t>
            </a:r>
            <a:r>
              <a:rPr lang="tr-TR" dirty="0"/>
              <a:t>matematik </a:t>
            </a:r>
            <a:r>
              <a:rPr lang="tr-TR" dirty="0" smtClean="0"/>
              <a:t>ve Fen Bilimleri alanında, </a:t>
            </a:r>
            <a:r>
              <a:rPr lang="tr-TR" dirty="0"/>
              <a:t>bilim kavramlarını kullanma ve bu kavramları kullanarak işlem yapma, temel matematiksel ilişkilerden yararlanarak soyut işlemler yapma, temel matematik prensiplerini ve işlemlerini gündelik hayatta uygulama becerileri ölçülecektir</a:t>
            </a:r>
            <a:r>
              <a:rPr lang="tr-TR" dirty="0" smtClean="0"/>
              <a:t>.</a:t>
            </a:r>
          </a:p>
          <a:p>
            <a:r>
              <a:rPr lang="tr-TR" b="1" u="sng" dirty="0" smtClean="0">
                <a:solidFill>
                  <a:srgbClr val="0070C0"/>
                </a:solidFill>
              </a:rPr>
              <a:t>Adayın Fen Bilimleri alanına olan yatkınlığını ve temel bilgi birikimini ölçmek için yapılacaktır. </a:t>
            </a:r>
          </a:p>
        </p:txBody>
      </p:sp>
    </p:spTree>
    <p:extLst>
      <p:ext uri="{BB962C8B-B14F-4D97-AF65-F5344CB8AC3E}">
        <p14:creationId xmlns:p14="http://schemas.microsoft.com/office/powerpoint/2010/main" val="117634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TYT KAPSAMI 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TARİH: 9-10. sınıf ve İnkılap Tarihi</a:t>
            </a:r>
          </a:p>
          <a:p>
            <a:r>
              <a:rPr lang="tr-TR" dirty="0" smtClean="0"/>
              <a:t>Coğrafya: 9-10. sınıf</a:t>
            </a:r>
          </a:p>
          <a:p>
            <a:r>
              <a:rPr lang="tr-TR" dirty="0" smtClean="0"/>
              <a:t>Felsefe (Ortak Zorunlu Felsefedir) </a:t>
            </a:r>
          </a:p>
          <a:p>
            <a:r>
              <a:rPr lang="tr-TR" dirty="0" smtClean="0"/>
              <a:t>Din Kültürü: (Ortak Zorunlu) </a:t>
            </a:r>
          </a:p>
          <a:p>
            <a:r>
              <a:rPr lang="tr-TR" dirty="0" smtClean="0"/>
              <a:t>Fizik, Kimya Biyoloji: 9. ve 10. sınıf. </a:t>
            </a:r>
          </a:p>
          <a:p>
            <a:r>
              <a:rPr lang="tr-TR" dirty="0" smtClean="0"/>
              <a:t>Matematik: 9. ve 10. Sınıf (Mat-</a:t>
            </a:r>
            <a:r>
              <a:rPr lang="tr-TR" dirty="0" err="1" smtClean="0"/>
              <a:t>Geo</a:t>
            </a:r>
            <a:r>
              <a:rPr lang="tr-TR" dirty="0" smtClean="0"/>
              <a:t> Konuları)</a:t>
            </a:r>
          </a:p>
          <a:p>
            <a:r>
              <a:rPr lang="tr-TR" dirty="0" smtClean="0"/>
              <a:t>Türkçe: Dil Anlatım Dersi ve Paragraf Konuları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261756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1508</Words>
  <Application>Microsoft Office PowerPoint</Application>
  <PresentationFormat>Ekran Gösterisi (4:3)</PresentationFormat>
  <Paragraphs>228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Ofis Teması</vt:lpstr>
      <vt:lpstr>2020       YKS    SÜRECİ </vt:lpstr>
      <vt:lpstr>YKS SINAVLARI:</vt:lpstr>
      <vt:lpstr>2020 YKS BAŞVURUSU ve SÜRECİ</vt:lpstr>
      <vt:lpstr>YKS BAŞVURUSU</vt:lpstr>
      <vt:lpstr>YKS BAŞVURU ÜCRETLERİ</vt:lpstr>
      <vt:lpstr>TYT NEDİR? (BİRİNCİ AŞAMA SINAVI) TEMEL YETENEK TESTİ</vt:lpstr>
      <vt:lpstr>SÖZEL MANTIK (40 TÜRKÇE 20 SOSYAL)</vt:lpstr>
      <vt:lpstr>SAYISAL MANTIK (40 MATEMATİK 20 FEN)</vt:lpstr>
      <vt:lpstr>TYT KAPSAMI </vt:lpstr>
      <vt:lpstr>TYT UYGULANIŞI</vt:lpstr>
      <vt:lpstr>TYT SORU DAĞILIMLARI</vt:lpstr>
      <vt:lpstr>ADAYLARA TAVSİYEMİZ</vt:lpstr>
      <vt:lpstr>PowerPoint Sunusu</vt:lpstr>
      <vt:lpstr>TYT’de ders başına her bir netin yaklaşık değeri</vt:lpstr>
      <vt:lpstr>TYT SONUÇLARI NERELERDE KULLANILICAK</vt:lpstr>
      <vt:lpstr>TYT PUANI İLE ASKER ve POLİS MESLEK YÜKSEKOKULU ÖN BAŞVURULARI</vt:lpstr>
      <vt:lpstr>ÖNEMLİ DEĞİŞİKLİK: </vt:lpstr>
      <vt:lpstr>YKS’DE İKİNCİ AŞAMA SINAVI:</vt:lpstr>
      <vt:lpstr>İKİNCİ AŞAMA AYT’YE GİRİŞ</vt:lpstr>
      <vt:lpstr>AYT ANLATIMI (ALAN YETERLİLİK TESTİ)</vt:lpstr>
      <vt:lpstr>AYT DERS KAPSAMLARI ve SORU SAYILARI </vt:lpstr>
      <vt:lpstr>Tarih-1 ve Coğrafya-1 Kapsamı</vt:lpstr>
      <vt:lpstr>Sosyal Bilimler-2 Sınavı: </vt:lpstr>
      <vt:lpstr>Sosyal Bilimler-2 Ders Kapsamları</vt:lpstr>
      <vt:lpstr>Fen Bilimleri Sınavı:  Bu derslerin tüm lise müfredatını kapsar. </vt:lpstr>
      <vt:lpstr>Matematik Sınavı:    Tüm Lise Matematik ve Geometri konularını kapsamaktadır.   Yaklaşık 30 mat 10 geometri sorusu sorulacaktır</vt:lpstr>
      <vt:lpstr>Dil Sınavı:</vt:lpstr>
      <vt:lpstr>AYT UYGULANIŞI</vt:lpstr>
      <vt:lpstr>ALAN YETERLİKİK TESTİ SÜRELERİ </vt:lpstr>
      <vt:lpstr>PowerPoint Sunusu</vt:lpstr>
      <vt:lpstr>2020 AYT SAYISAL PUAN HESAPLAMASINDA NETLERİN YAKLAŞIK DEĞERLERİ</vt:lpstr>
      <vt:lpstr>2020 AYT EŞİT AĞIRLIK PUAN HESAPLAMASINDA NETLERİN YAKLAŞIK DEĞERLERİ</vt:lpstr>
      <vt:lpstr>2020 AYT SÖZEL AĞIRLIK PUAN HESAPLAMASINDA NETLERİN YAKLAŞIK DEĞERLERİ</vt:lpstr>
      <vt:lpstr>2020 AYT -DİL PUAN HESAPLAMASINDA NETLERİN YAKLAŞIK DEĞERLERİ</vt:lpstr>
      <vt:lpstr>HATIRLATMALAR</vt:lpstr>
      <vt:lpstr>AYT puanları birbirinden bağımsız hesaplanır </vt:lpstr>
      <vt:lpstr>BAŞARI SINIRLAMASI ŞARTI:</vt:lpstr>
      <vt:lpstr>   MTOK Aynen devam edecektir</vt:lpstr>
      <vt:lpstr>YKS ALANLARI VE PUAN TÜRLERİ:</vt:lpstr>
      <vt:lpstr>EŞİT AĞIRLIK / TÜRKÇE MATEMATİK ALAN</vt:lpstr>
      <vt:lpstr>SAYISAL / MATEMATİK FEN ALAN</vt:lpstr>
      <vt:lpstr>ADAYLARA TAVSİYEMİZ</vt:lpstr>
      <vt:lpstr>TÜM ÜNİVERSİTE ADAYLARINA BAŞARILAR DİLERİZ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ÖSYS YENİ SİSTEM BİLGİLENDİRMESİ (09/11/2017)</dc:title>
  <dc:creator>Senay</dc:creator>
  <cp:lastModifiedBy>Team of the VOD</cp:lastModifiedBy>
  <cp:revision>89</cp:revision>
  <dcterms:created xsi:type="dcterms:W3CDTF">2017-11-09T20:14:45Z</dcterms:created>
  <dcterms:modified xsi:type="dcterms:W3CDTF">2020-03-02T13:05:44Z</dcterms:modified>
</cp:coreProperties>
</file>